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72" r:id="rId2"/>
  </p:sldMasterIdLst>
  <p:notesMasterIdLst>
    <p:notesMasterId r:id="rId18"/>
  </p:notesMasterIdLst>
  <p:handoutMasterIdLst>
    <p:handoutMasterId r:id="rId19"/>
  </p:handoutMasterIdLst>
  <p:sldIdLst>
    <p:sldId id="322" r:id="rId3"/>
    <p:sldId id="540" r:id="rId4"/>
    <p:sldId id="544" r:id="rId5"/>
    <p:sldId id="545" r:id="rId6"/>
    <p:sldId id="546" r:id="rId7"/>
    <p:sldId id="550" r:id="rId8"/>
    <p:sldId id="551" r:id="rId9"/>
    <p:sldId id="549" r:id="rId10"/>
    <p:sldId id="548" r:id="rId11"/>
    <p:sldId id="542" r:id="rId12"/>
    <p:sldId id="328" r:id="rId13"/>
    <p:sldId id="541" r:id="rId14"/>
    <p:sldId id="543" r:id="rId15"/>
    <p:sldId id="493" r:id="rId16"/>
    <p:sldId id="456" r:id="rId17"/>
  </p:sldIdLst>
  <p:sldSz cx="9906000" cy="6858000" type="A4"/>
  <p:notesSz cx="6769100" cy="9906000"/>
  <p:embeddedFontLst>
    <p:embeddedFont>
      <p:font typeface="Lato" panose="020B060402020202020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Lato Light" panose="020B0604020202020204" charset="0"/>
      <p:regular r:id="rId31"/>
      <p:italic r:id="rId32"/>
    </p:embeddedFont>
  </p:embeddedFontLst>
  <p:defaultTextStyle>
    <a:defPPr>
      <a:defRPr lang="ru-RU"/>
    </a:defPPr>
    <a:lvl1pPr marL="0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46428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92855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39282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85710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32137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78565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24992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71419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98">
          <p15:clr>
            <a:srgbClr val="A4A3A4"/>
          </p15:clr>
        </p15:guide>
        <p15:guide id="2" pos="58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ончаров Виктор Александрович" initials="ГВ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75BA"/>
    <a:srgbClr val="3498DB"/>
    <a:srgbClr val="D61D7D"/>
    <a:srgbClr val="ED9A00"/>
    <a:srgbClr val="22BA59"/>
    <a:srgbClr val="D6DBE2"/>
    <a:srgbClr val="D61C35"/>
    <a:srgbClr val="B0B0B0"/>
    <a:srgbClr val="E4594E"/>
    <a:srgbClr val="1DD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6" autoAdjust="0"/>
    <p:restoredTop sz="94548" autoAdjust="0"/>
  </p:normalViewPr>
  <p:slideViewPr>
    <p:cSldViewPr>
      <p:cViewPr>
        <p:scale>
          <a:sx n="90" d="100"/>
          <a:sy n="90" d="100"/>
        </p:scale>
        <p:origin x="-1968" y="-546"/>
      </p:cViewPr>
      <p:guideLst>
        <p:guide orient="horz" pos="3498"/>
        <p:guide pos="58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300"/>
    </p:cViewPr>
  </p:sorterViewPr>
  <p:notesViewPr>
    <p:cSldViewPr>
      <p:cViewPr varScale="1">
        <p:scale>
          <a:sx n="73" d="100"/>
          <a:sy n="73" d="100"/>
        </p:scale>
        <p:origin x="-3240" y="-114"/>
      </p:cViewPr>
      <p:guideLst>
        <p:guide orient="horz" pos="3121"/>
        <p:guide pos="2133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669515669515671E-2"/>
          <c:y val="2.7755944778981616E-2"/>
          <c:w val="0.96866096866096862"/>
          <c:h val="0.563474686657834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ОПО </c:v>
                </c:pt>
                <c:pt idx="1">
                  <c:v>Объекты энергетики</c:v>
                </c:pt>
                <c:pt idx="2">
                  <c:v>ГТС</c:v>
                </c:pt>
                <c:pt idx="3">
                  <c:v>Объекты строительства</c:v>
                </c:pt>
                <c:pt idx="4">
                  <c:v>Лифты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696192"/>
        <c:axId val="52697728"/>
        <c:axId val="0"/>
      </c:bar3DChart>
      <c:catAx>
        <c:axId val="52696192"/>
        <c:scaling>
          <c:orientation val="minMax"/>
        </c:scaling>
        <c:delete val="1"/>
        <c:axPos val="b"/>
        <c:majorTickMark val="out"/>
        <c:minorTickMark val="none"/>
        <c:tickLblPos val="nextTo"/>
        <c:crossAx val="52697728"/>
        <c:crosses val="autoZero"/>
        <c:auto val="1"/>
        <c:lblAlgn val="ctr"/>
        <c:lblOffset val="100"/>
        <c:noMultiLvlLbl val="0"/>
      </c:catAx>
      <c:valAx>
        <c:axId val="5269772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52696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Всего</a:t>
            </a:r>
            <a:r>
              <a:rPr lang="ru-RU" sz="1600" baseline="0" dirty="0" smtClean="0"/>
              <a:t> принято 129 заявительных документов</a:t>
            </a:r>
          </a:p>
          <a:p>
            <a:pPr>
              <a:defRPr/>
            </a:pPr>
            <a:r>
              <a:rPr lang="ru-RU" sz="1600" baseline="0" dirty="0" smtClean="0"/>
              <a:t>(в период 2024-2025 гг.)</a:t>
            </a:r>
            <a:endParaRPr lang="ru-RU" sz="1600" dirty="0"/>
          </a:p>
        </c:rich>
      </c:tx>
      <c:layout>
        <c:manualLayout>
          <c:xMode val="edge"/>
          <c:yMode val="edge"/>
          <c:x val="0.53584752226484511"/>
          <c:y val="3.953405843569645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188034188034191E-2"/>
          <c:y val="0.11877440322836295"/>
          <c:w val="0.55986820557686701"/>
          <c:h val="0.622460586769667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1.0806021042241514E-3"/>
                  <c:y val="-2.0810444566077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924826704354263E-3"/>
                  <c:y val="-2.1252749001421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57036139713305E-2"/>
                  <c:y val="-5.6064488738465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306099558068062E-2"/>
                  <c:y val="-9.6564789768608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Отказано</c:v>
                </c:pt>
                <c:pt idx="1">
                  <c:v>Переофомлено</c:v>
                </c:pt>
                <c:pt idx="2">
                  <c:v>Продлено</c:v>
                </c:pt>
                <c:pt idx="3">
                  <c:v>Предоставлено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19</c:v>
                </c:pt>
                <c:pt idx="2">
                  <c:v>47</c:v>
                </c:pt>
                <c:pt idx="3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653487224353364"/>
          <c:y val="0.23863451975198374"/>
          <c:w val="0.20508905938039795"/>
          <c:h val="0.2944444432842712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0.08808</cdr:x>
      <cdr:y>0.64233</cdr:y>
    </cdr:from>
    <cdr:to>
      <cdr:x>0.22943</cdr:x>
      <cdr:y>0.69737</cdr:y>
    </cdr:to>
    <cdr:sp macro="" textlink="">
      <cdr:nvSpPr>
        <cdr:cNvPr id="2" name="TextBox 4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85292" y="3232956"/>
          <a:ext cx="1260140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892855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46428" algn="l" defTabSz="892855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892855" algn="l" defTabSz="892855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39282" algn="l" defTabSz="892855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785710" algn="l" defTabSz="892855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32137" algn="l" defTabSz="892855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678565" algn="l" defTabSz="892855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24992" algn="l" defTabSz="892855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571419" algn="l" defTabSz="892855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914400" eaLnBrk="1" hangingPunct="1"/>
          <a:r>
            <a:rPr lang="ru-RU" altLang="ru-RU" sz="1200" b="1" dirty="0" smtClean="0">
              <a:latin typeface="Lato Light" charset="0"/>
            </a:rPr>
            <a:t>ОПО</a:t>
          </a:r>
          <a:endParaRPr lang="ru-RU" altLang="ru-RU" sz="1200" b="1" dirty="0">
            <a:latin typeface="Lato Light" charset="0"/>
          </a:endParaRPr>
        </a:p>
      </cdr:txBody>
    </cdr:sp>
  </cdr:relSizeAnchor>
  <cdr:relSizeAnchor xmlns:cdr="http://schemas.openxmlformats.org/drawingml/2006/chartDrawing">
    <cdr:from>
      <cdr:x>0.24962</cdr:x>
      <cdr:y>0.64949</cdr:y>
    </cdr:from>
    <cdr:to>
      <cdr:x>0.39096</cdr:x>
      <cdr:y>0.75307</cdr:y>
    </cdr:to>
    <cdr:sp macro="" textlink="">
      <cdr:nvSpPr>
        <cdr:cNvPr id="3" name="TextBox 4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25462" y="2894837"/>
          <a:ext cx="1260103" cy="4616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914400" eaLnBrk="1" hangingPunct="1"/>
          <a:r>
            <a:rPr lang="ru-RU" altLang="ru-RU" sz="1200" b="1" dirty="0" smtClean="0">
              <a:latin typeface="Lato Light" charset="0"/>
            </a:rPr>
            <a:t>Объекты энергетики</a:t>
          </a:r>
          <a:endParaRPr lang="ru-RU" altLang="ru-RU" sz="1200" b="1" dirty="0">
            <a:latin typeface="Lato Light" charset="0"/>
          </a:endParaRPr>
        </a:p>
      </cdr:txBody>
    </cdr:sp>
  </cdr:relSizeAnchor>
  <cdr:relSizeAnchor xmlns:cdr="http://schemas.openxmlformats.org/drawingml/2006/chartDrawing">
    <cdr:from>
      <cdr:x>0.42933</cdr:x>
      <cdr:y>0.65664</cdr:y>
    </cdr:from>
    <cdr:to>
      <cdr:x>0.57067</cdr:x>
      <cdr:y>0.71167</cdr:y>
    </cdr:to>
    <cdr:sp macro="" textlink="">
      <cdr:nvSpPr>
        <cdr:cNvPr id="4" name="TextBox 4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27631" y="3304964"/>
          <a:ext cx="1260140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914400" eaLnBrk="1" hangingPunct="1"/>
          <a:r>
            <a:rPr lang="ru-RU" altLang="ru-RU" sz="1200" b="1" dirty="0" smtClean="0">
              <a:latin typeface="Lato Light" charset="0"/>
            </a:rPr>
            <a:t>ГТС</a:t>
          </a:r>
          <a:endParaRPr lang="ru-RU" altLang="ru-RU" sz="1200" b="1" dirty="0">
            <a:latin typeface="Lato Light" charset="0"/>
          </a:endParaRPr>
        </a:p>
      </cdr:txBody>
    </cdr:sp>
  </cdr:relSizeAnchor>
  <cdr:relSizeAnchor xmlns:cdr="http://schemas.openxmlformats.org/drawingml/2006/chartDrawing">
    <cdr:from>
      <cdr:x>0.59288</cdr:x>
      <cdr:y>0.64949</cdr:y>
    </cdr:from>
    <cdr:to>
      <cdr:x>0.73423</cdr:x>
      <cdr:y>0.74121</cdr:y>
    </cdr:to>
    <cdr:sp macro="" textlink="">
      <cdr:nvSpPr>
        <cdr:cNvPr id="5" name="TextBox 4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85792" y="3268960"/>
          <a:ext cx="1260140" cy="4616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914400" eaLnBrk="1" hangingPunct="1"/>
          <a:r>
            <a:rPr lang="ru-RU" altLang="ru-RU" sz="1200" b="1" dirty="0" smtClean="0">
              <a:latin typeface="Lato Light" charset="0"/>
            </a:rPr>
            <a:t>Объекты строительства</a:t>
          </a:r>
          <a:endParaRPr lang="ru-RU" altLang="ru-RU" sz="1200" b="1" dirty="0">
            <a:latin typeface="Lato Light" charset="0"/>
          </a:endParaRPr>
        </a:p>
      </cdr:txBody>
    </cdr:sp>
  </cdr:relSizeAnchor>
  <cdr:relSizeAnchor xmlns:cdr="http://schemas.openxmlformats.org/drawingml/2006/chartDrawing">
    <cdr:from>
      <cdr:x>0.77065</cdr:x>
      <cdr:y>0.65664</cdr:y>
    </cdr:from>
    <cdr:to>
      <cdr:x>0.91199</cdr:x>
      <cdr:y>0.71167</cdr:y>
    </cdr:to>
    <cdr:sp macro="" textlink="">
      <cdr:nvSpPr>
        <cdr:cNvPr id="6" name="TextBox 4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70647" y="3304964"/>
          <a:ext cx="1260140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914400" eaLnBrk="1" hangingPunct="1"/>
          <a:r>
            <a:rPr lang="ru-RU" altLang="ru-RU" sz="1200" b="1" dirty="0" smtClean="0">
              <a:latin typeface="Lato Light" charset="0"/>
            </a:rPr>
            <a:t>Лифты</a:t>
          </a:r>
          <a:endParaRPr lang="ru-RU" altLang="ru-RU" sz="1200" b="1" dirty="0">
            <a:latin typeface="Lato Light" charset="0"/>
          </a:endParaRPr>
        </a:p>
      </cdr:txBody>
    </cdr:sp>
  </cdr:relSizeAnchor>
  <cdr:relSizeAnchor xmlns:cdr="http://schemas.openxmlformats.org/drawingml/2006/chartDrawing">
    <cdr:from>
      <cdr:x>0.12443</cdr:x>
      <cdr:y>0.25683</cdr:y>
    </cdr:from>
    <cdr:to>
      <cdr:x>0.20116</cdr:x>
      <cdr:y>0.31187</cdr:y>
    </cdr:to>
    <cdr:sp macro="" textlink="">
      <cdr:nvSpPr>
        <cdr:cNvPr id="7" name="TextBox 4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09328" y="1144724"/>
          <a:ext cx="684076" cy="2452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914400" eaLnBrk="1" hangingPunct="1"/>
          <a:r>
            <a:rPr lang="ru-RU" altLang="ru-RU" sz="1200" b="1" dirty="0" smtClean="0">
              <a:latin typeface="Lato Light" charset="0"/>
            </a:rPr>
            <a:t>808</a:t>
          </a:r>
          <a:endParaRPr lang="ru-RU" altLang="ru-RU" sz="1200" b="1" dirty="0">
            <a:latin typeface="Lato Light" charset="0"/>
          </a:endParaRPr>
        </a:p>
      </cdr:txBody>
    </cdr:sp>
  </cdr:relSizeAnchor>
  <cdr:relSizeAnchor xmlns:cdr="http://schemas.openxmlformats.org/drawingml/2006/chartDrawing">
    <cdr:from>
      <cdr:x>0.77524</cdr:x>
      <cdr:y>0.26491</cdr:y>
    </cdr:from>
    <cdr:to>
      <cdr:x>0.85197</cdr:x>
      <cdr:y>0.32706</cdr:y>
    </cdr:to>
    <cdr:sp macro="" textlink="">
      <cdr:nvSpPr>
        <cdr:cNvPr id="8" name="TextBox 4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911546" y="1180728"/>
          <a:ext cx="684076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914400" eaLnBrk="1" hangingPunct="1"/>
          <a:r>
            <a:rPr lang="ru-RU" altLang="ru-RU" sz="1200" b="1" dirty="0" smtClean="0">
              <a:latin typeface="Lato Light" charset="0"/>
            </a:rPr>
            <a:t>2936</a:t>
          </a:r>
          <a:endParaRPr lang="ru-RU" altLang="ru-RU" sz="1200" b="1" dirty="0">
            <a:latin typeface="Lato Light" charset="0"/>
          </a:endParaRPr>
        </a:p>
      </cdr:txBody>
    </cdr:sp>
  </cdr:relSizeAnchor>
  <cdr:relSizeAnchor xmlns:cdr="http://schemas.openxmlformats.org/drawingml/2006/chartDrawing">
    <cdr:from>
      <cdr:x>0.29</cdr:x>
      <cdr:y>0.2632</cdr:y>
    </cdr:from>
    <cdr:to>
      <cdr:x>0.36673</cdr:x>
      <cdr:y>0.32535</cdr:y>
    </cdr:to>
    <cdr:sp macro="" textlink="">
      <cdr:nvSpPr>
        <cdr:cNvPr id="9" name="TextBox 4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85492" y="1173122"/>
          <a:ext cx="684076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914400" eaLnBrk="1" hangingPunct="1"/>
          <a:r>
            <a:rPr lang="ru-RU" altLang="ru-RU" sz="1200" b="1" dirty="0" smtClean="0">
              <a:latin typeface="Lato Light" charset="0"/>
            </a:rPr>
            <a:t>975</a:t>
          </a:r>
          <a:endParaRPr lang="ru-RU" altLang="ru-RU" sz="1200" b="1" dirty="0">
            <a:latin typeface="Lato Light" charset="0"/>
          </a:endParaRPr>
        </a:p>
      </cdr:txBody>
    </cdr:sp>
  </cdr:relSizeAnchor>
  <cdr:relSizeAnchor xmlns:cdr="http://schemas.openxmlformats.org/drawingml/2006/chartDrawing">
    <cdr:from>
      <cdr:x>0.45154</cdr:x>
      <cdr:y>0.2632</cdr:y>
    </cdr:from>
    <cdr:to>
      <cdr:x>0.52827</cdr:x>
      <cdr:y>0.32535</cdr:y>
    </cdr:to>
    <cdr:sp macro="" textlink="">
      <cdr:nvSpPr>
        <cdr:cNvPr id="10" name="TextBox 4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25652" y="1173122"/>
          <a:ext cx="684076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914400" eaLnBrk="1" hangingPunct="1"/>
          <a:r>
            <a:rPr lang="ru-RU" altLang="ru-RU" sz="1200" b="1" dirty="0" smtClean="0">
              <a:latin typeface="Lato Light" charset="0"/>
            </a:rPr>
            <a:t>57</a:t>
          </a:r>
          <a:endParaRPr lang="ru-RU" altLang="ru-RU" sz="1200" b="1" dirty="0">
            <a:latin typeface="Lato Light" charset="0"/>
          </a:endParaRPr>
        </a:p>
      </cdr:txBody>
    </cdr:sp>
  </cdr:relSizeAnchor>
  <cdr:relSizeAnchor xmlns:cdr="http://schemas.openxmlformats.org/drawingml/2006/chartDrawing">
    <cdr:from>
      <cdr:x>0.61308</cdr:x>
      <cdr:y>0.25683</cdr:y>
    </cdr:from>
    <cdr:to>
      <cdr:x>0.68981</cdr:x>
      <cdr:y>0.31898</cdr:y>
    </cdr:to>
    <cdr:sp macro="" textlink="">
      <cdr:nvSpPr>
        <cdr:cNvPr id="11" name="TextBox 4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65812" y="1144724"/>
          <a:ext cx="684076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914400" eaLnBrk="1" hangingPunct="1"/>
          <a:r>
            <a:rPr lang="ru-RU" altLang="ru-RU" sz="1200" b="1" dirty="0" smtClean="0">
              <a:latin typeface="Lato Light" charset="0"/>
            </a:rPr>
            <a:t>45</a:t>
          </a:r>
          <a:endParaRPr lang="ru-RU" altLang="ru-RU" sz="1200" b="1" dirty="0">
            <a:latin typeface="Lato Light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0.0291</cdr:x>
      <cdr:y>0.75939</cdr:y>
    </cdr:from>
    <cdr:to>
      <cdr:x>0.97005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9438" y="3636404"/>
          <a:ext cx="8388945" cy="11521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/>
            <a:t>Основные нарушения, выявленные при рассмотрении заявительных </a:t>
          </a:r>
          <a:r>
            <a:rPr lang="ru-RU" sz="1400" b="1" dirty="0" smtClean="0"/>
            <a:t>документов:</a:t>
          </a:r>
        </a:p>
        <a:p xmlns:a="http://schemas.openxmlformats.org/drawingml/2006/main">
          <a:pPr marL="171450" indent="-171450">
            <a:buFontTx/>
            <a:buChar char="-"/>
          </a:pPr>
          <a:r>
            <a:rPr lang="ru-RU" sz="1400" dirty="0" smtClean="0"/>
            <a:t>несоответствие </a:t>
          </a:r>
          <a:r>
            <a:rPr lang="ru-RU" sz="1400" dirty="0"/>
            <a:t>представленных документов требованиям Административного </a:t>
          </a:r>
          <a:r>
            <a:rPr lang="ru-RU" sz="1400" dirty="0" smtClean="0"/>
            <a:t>регламента;</a:t>
          </a:r>
        </a:p>
        <a:p xmlns:a="http://schemas.openxmlformats.org/drawingml/2006/main">
          <a:pPr marL="171450" indent="-171450">
            <a:buFontTx/>
            <a:buChar char="-"/>
          </a:pPr>
          <a:r>
            <a:rPr lang="ru-RU" sz="1400" dirty="0" smtClean="0"/>
            <a:t>содержание </a:t>
          </a:r>
          <a:r>
            <a:rPr lang="ru-RU" sz="1400" dirty="0"/>
            <a:t>в составе представленных материалов заявителя – на плане местности производства взрывных работ </a:t>
          </a:r>
          <a:r>
            <a:rPr lang="ru-RU" sz="1400" dirty="0" smtClean="0"/>
            <a:t>- недостоверных </a:t>
          </a:r>
          <a:r>
            <a:rPr lang="ru-RU" sz="1400" dirty="0"/>
            <a:t>сведений, в части нанесения мест ведения взрывных работ и, соответственно, граница опасной зоны.</a:t>
          </a:r>
        </a:p>
      </cdr:txBody>
    </cdr:sp>
  </cdr:relSizeAnchor>
  <cdr:relSizeAnchor xmlns:cdr="http://schemas.openxmlformats.org/drawingml/2006/chartDrawing">
    <cdr:from>
      <cdr:x>0.03558</cdr:x>
      <cdr:y>0.80451</cdr:y>
    </cdr:from>
    <cdr:to>
      <cdr:x>0.98461</cdr:x>
      <cdr:y>0.96993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17240" y="3852454"/>
          <a:ext cx="8460940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0.02102</cdr:x>
      <cdr:y>0.81203</cdr:y>
    </cdr:from>
    <cdr:to>
      <cdr:x>0.93774</cdr:x>
      <cdr:y>0.95488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87430" y="3888432"/>
          <a:ext cx="8172908" cy="684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1"/>
            <a:ext cx="2934014" cy="495775"/>
          </a:xfrm>
          <a:prstGeom prst="rect">
            <a:avLst/>
          </a:prstGeom>
        </p:spPr>
        <p:txBody>
          <a:bodyPr vert="horz" lIns="91164" tIns="45583" rIns="91164" bIns="4558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3511" y="11"/>
            <a:ext cx="2934014" cy="495775"/>
          </a:xfrm>
          <a:prstGeom prst="rect">
            <a:avLst/>
          </a:prstGeom>
        </p:spPr>
        <p:txBody>
          <a:bodyPr vert="horz" lIns="91164" tIns="45583" rIns="91164" bIns="45583" rtlCol="0"/>
          <a:lstStyle>
            <a:lvl1pPr algn="r">
              <a:defRPr sz="1200"/>
            </a:lvl1pPr>
          </a:lstStyle>
          <a:p>
            <a:fld id="{C4F69FD8-E527-4224-8775-F42590877C79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08652"/>
            <a:ext cx="2934014" cy="495775"/>
          </a:xfrm>
          <a:prstGeom prst="rect">
            <a:avLst/>
          </a:prstGeom>
        </p:spPr>
        <p:txBody>
          <a:bodyPr vert="horz" lIns="91164" tIns="45583" rIns="91164" bIns="4558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3511" y="9408652"/>
            <a:ext cx="2934014" cy="495775"/>
          </a:xfrm>
          <a:prstGeom prst="rect">
            <a:avLst/>
          </a:prstGeom>
        </p:spPr>
        <p:txBody>
          <a:bodyPr vert="horz" lIns="91164" tIns="45583" rIns="91164" bIns="45583" rtlCol="0" anchor="b"/>
          <a:lstStyle>
            <a:lvl1pPr algn="r">
              <a:defRPr sz="1200"/>
            </a:lvl1pPr>
          </a:lstStyle>
          <a:p>
            <a:fld id="{D4035532-1785-4AE4-B825-8D9233C0A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308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5784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6428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92855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39282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85710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32137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78565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24992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71419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4850" y="742950"/>
            <a:ext cx="5359400" cy="3711575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6911" y="4705356"/>
            <a:ext cx="5415280" cy="4457699"/>
          </a:xfrm>
          <a:prstGeom prst="rect">
            <a:avLst/>
          </a:prstGeom>
        </p:spPr>
        <p:txBody>
          <a:bodyPr lIns="91164" tIns="45583" rIns="91164" bIns="45583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9963" y="1238250"/>
            <a:ext cx="4829175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6601" y="4767682"/>
            <a:ext cx="5415913" cy="3899675"/>
          </a:xfrm>
          <a:prstGeom prst="rect">
            <a:avLst/>
          </a:prstGeom>
        </p:spPr>
        <p:txBody>
          <a:bodyPr lIns="91164" tIns="45583" rIns="91164" bIns="45583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168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4850" y="742950"/>
            <a:ext cx="5359400" cy="3711575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6911" y="4705356"/>
            <a:ext cx="5415280" cy="4457699"/>
          </a:xfrm>
          <a:prstGeom prst="rect">
            <a:avLst/>
          </a:prstGeom>
        </p:spPr>
        <p:txBody>
          <a:bodyPr lIns="91164" tIns="45583" rIns="91164" bIns="45583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4850" y="742950"/>
            <a:ext cx="5359400" cy="3711575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6911" y="4705356"/>
            <a:ext cx="5415280" cy="4457699"/>
          </a:xfrm>
          <a:prstGeom prst="rect">
            <a:avLst/>
          </a:prstGeom>
        </p:spPr>
        <p:txBody>
          <a:bodyPr lIns="91164" tIns="45583" rIns="91164" bIns="45583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9963" y="1238250"/>
            <a:ext cx="4829175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6601" y="4767682"/>
            <a:ext cx="5415913" cy="3899675"/>
          </a:xfrm>
          <a:prstGeom prst="rect">
            <a:avLst/>
          </a:prstGeom>
        </p:spPr>
        <p:txBody>
          <a:bodyPr lIns="91164" tIns="45583" rIns="91164" bIns="45583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168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9963" y="1238250"/>
            <a:ext cx="4829175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6601" y="4767682"/>
            <a:ext cx="5415913" cy="3899675"/>
          </a:xfrm>
          <a:prstGeom prst="rect">
            <a:avLst/>
          </a:prstGeom>
        </p:spPr>
        <p:txBody>
          <a:bodyPr lIns="91164" tIns="45583" rIns="91164" bIns="45583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168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9963" y="1238250"/>
            <a:ext cx="4829175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6601" y="4767682"/>
            <a:ext cx="5415913" cy="3899675"/>
          </a:xfrm>
          <a:prstGeom prst="rect">
            <a:avLst/>
          </a:prstGeom>
        </p:spPr>
        <p:txBody>
          <a:bodyPr lIns="91164" tIns="45583" rIns="91164" bIns="45583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168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9963" y="1238250"/>
            <a:ext cx="4829175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6601" y="4767682"/>
            <a:ext cx="5415913" cy="3899675"/>
          </a:xfrm>
          <a:prstGeom prst="rect">
            <a:avLst/>
          </a:prstGeom>
        </p:spPr>
        <p:txBody>
          <a:bodyPr lIns="91164" tIns="45583" rIns="91164" bIns="45583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168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9963" y="1238250"/>
            <a:ext cx="4829175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6601" y="4767682"/>
            <a:ext cx="5415913" cy="3899675"/>
          </a:xfrm>
          <a:prstGeom prst="rect">
            <a:avLst/>
          </a:prstGeom>
        </p:spPr>
        <p:txBody>
          <a:bodyPr lIns="91164" tIns="45583" rIns="91164" bIns="45583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168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9963" y="1238250"/>
            <a:ext cx="4829175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6601" y="4767682"/>
            <a:ext cx="5415913" cy="3899675"/>
          </a:xfrm>
          <a:prstGeom prst="rect">
            <a:avLst/>
          </a:prstGeom>
        </p:spPr>
        <p:txBody>
          <a:bodyPr lIns="91164" tIns="45583" rIns="91164" bIns="45583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168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9963" y="1238250"/>
            <a:ext cx="4829175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6601" y="4767682"/>
            <a:ext cx="5415913" cy="3899675"/>
          </a:xfrm>
          <a:prstGeom prst="rect">
            <a:avLst/>
          </a:prstGeom>
        </p:spPr>
        <p:txBody>
          <a:bodyPr lIns="91164" tIns="45583" rIns="91164" bIns="45583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168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9963" y="1238250"/>
            <a:ext cx="4829175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6601" y="4767682"/>
            <a:ext cx="5415913" cy="3899675"/>
          </a:xfrm>
          <a:prstGeom prst="rect">
            <a:avLst/>
          </a:prstGeom>
        </p:spPr>
        <p:txBody>
          <a:bodyPr lIns="91164" tIns="45583" rIns="91164" bIns="45583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16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343F-3C08-4187-A420-5E7E0B964131}" type="datetime1">
              <a:rPr lang="ru-RU" smtClean="0"/>
              <a:t>08.09.2025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ADE1-F80B-4663-87C4-EBDC2BAFFB09}" type="datetime1">
              <a:rPr lang="ru-RU" smtClean="0"/>
              <a:t>08.09.2025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385B-703C-4D81-A960-AF972E01589D}" type="datetime1">
              <a:rPr lang="ru-RU" smtClean="0"/>
              <a:t>08.09.2025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D1C6-2C2D-4E98-9123-0CB605CCC07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78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533C-3315-40D1-AEED-BFAF13EF83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646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ED91-3DE2-4464-8591-8B0A236D86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75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9E74-F9AB-4A07-AF15-F989CFE439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71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D7A7-0080-4413-A2E4-61562C68DEB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945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90963-C95B-47C8-A9B5-E83E4AB974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42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D35-1491-4B3E-9845-5BDF604B27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00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49A1-F4B7-4B36-A81A-024F5A11FA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55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1945-011B-47E6-8E98-A95F9E06655F}" type="datetime1">
              <a:rPr lang="ru-RU" smtClean="0"/>
              <a:t>08.09.2025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E25D-CAC3-4336-B46E-D8E4E980C1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01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E9018-844C-4820-A18E-0EE2CFC48C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69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3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C489-4201-4D6E-BF29-73DBF815B8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3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E9F9-717F-4A38-8DB5-C60FFC1F9C46}" type="datetime1">
              <a:rPr lang="ru-RU" smtClean="0"/>
              <a:t>08.09.2025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CACB-2AC5-45E6-B6FA-DDAE6B6454C7}" type="datetime1">
              <a:rPr lang="ru-RU" smtClean="0"/>
              <a:t>08.09.2025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18B1-0A07-44BE-8DDA-D61AD7C31981}" type="datetime1">
              <a:rPr lang="ru-RU" smtClean="0"/>
              <a:t>08.09.2025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54FB6-11DE-4D22-8479-BFB560E85AD5}" type="datetime1">
              <a:rPr lang="ru-RU" smtClean="0"/>
              <a:t>08.09.2025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33A9-EEBA-4A27-AAB6-906FDCD90C08}" type="datetime1">
              <a:rPr lang="ru-RU" smtClean="0"/>
              <a:t>08.09.2025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032E-295D-46F1-A5A6-9B80628A4D63}" type="datetime1">
              <a:rPr lang="ru-RU" smtClean="0"/>
              <a:t>08.09.2025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598E-4743-46A8-9FAA-9E8290E02812}" type="datetime1">
              <a:rPr lang="ru-RU" smtClean="0"/>
              <a:t>08.09.2025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89285" tIns="44643" rIns="89285" bIns="44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89285" tIns="44643" rIns="89285" bIns="44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1" y="6356352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2CF31-930F-40A1-9D4F-8509BC5E80C5}" type="datetime1">
              <a:rPr lang="ru-RU" smtClean="0"/>
              <a:t>08.09.2025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1" y="6356352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892855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821" indent="-334821" algn="l" defTabSz="8928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45" indent="-279017" algn="l" defTabSz="8928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6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497" indent="-223214" algn="l" defTabSz="8928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924" indent="-223214" algn="l" defTabSz="8928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8A7F5-288E-4E57-94F9-0183B17BDA5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7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6496" y="4053294"/>
            <a:ext cx="9489503" cy="149994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ПРАВОПРИМЕНИТЕЛЬНАЯ ПРАКТИКА </a:t>
            </a:r>
            <a:r>
              <a:rPr lang="en-US" sz="20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СЕВЕРО-ЗАПАДНОГО УПРАВЛЕНИЯ РОСТЕХНАДЗОРА </a:t>
            </a:r>
            <a:r>
              <a:rPr lang="en-US" sz="20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НА ТЕРРИТОРИИ МУРМАНСКОЙ ОБЛАСТИ ПРИ ОСУЩЕСТВЛЕНИИ ГОСУДАРСТВЕННОГО ГОРНОГО НАДЗОРА ЗА 8 МЕСЯЦЕВ 2025 ГОДА</a:t>
            </a:r>
            <a:endParaRPr lang="ru-RU" sz="20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6746" y="5897929"/>
            <a:ext cx="3411968" cy="259435"/>
          </a:xfrm>
          <a:prstGeom prst="rect">
            <a:avLst/>
          </a:prstGeom>
          <a:noFill/>
        </p:spPr>
        <p:txBody>
          <a:bodyPr wrap="none" lIns="89285" tIns="44643" rIns="89285" bIns="44643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ДОКЛАДЧИК: </a:t>
            </a:r>
            <a:r>
              <a:rPr lang="ru-RU" sz="11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ДУДКА РОМАН АЛЕКСАНДРОВИЧ</a:t>
            </a:r>
            <a:endParaRPr lang="ru-RU" sz="11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07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829" y="800709"/>
            <a:ext cx="3119802" cy="324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43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6189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0492" y="296653"/>
            <a:ext cx="7566841" cy="1152128"/>
          </a:xfrm>
        </p:spPr>
        <p:txBody>
          <a:bodyPr>
            <a:normAutofit/>
          </a:bodyPr>
          <a:lstStyle/>
          <a:p>
            <a:pPr algn="l"/>
            <a:r>
              <a:rPr lang="ru-RU" sz="19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   ПРАВОПРИМЕНИТЕЛЬНАЯ ПРАКТИКА</a:t>
            </a:r>
            <a:endParaRPr lang="ru-RU" sz="19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7" y="46052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7748884" y="5780294"/>
            <a:ext cx="1651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ИТОГО: 88 объектов</a:t>
            </a:r>
            <a:endParaRPr lang="ru-RU" sz="12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4468" y="3527047"/>
            <a:ext cx="73082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3213" y="1484784"/>
            <a:ext cx="939704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</a:t>
            </a:r>
            <a:r>
              <a:rPr lang="ru-RU" sz="2000" dirty="0" smtClean="0"/>
              <a:t>         </a:t>
            </a:r>
            <a:r>
              <a:rPr lang="ru-RU" sz="2000" dirty="0"/>
              <a:t>В качестве источников сведений для подготовки обзора правоприменительной практики были использованы: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70C0"/>
                </a:solidFill>
              </a:rPr>
              <a:t>результаты </a:t>
            </a:r>
            <a:r>
              <a:rPr lang="ru-RU" sz="1600" dirty="0">
                <a:solidFill>
                  <a:srgbClr val="0070C0"/>
                </a:solidFill>
              </a:rPr>
              <a:t>проверок и иных мероприятий по контролю;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70C0"/>
                </a:solidFill>
              </a:rPr>
              <a:t>результаты </a:t>
            </a:r>
            <a:r>
              <a:rPr lang="ru-RU" sz="1600" dirty="0">
                <a:solidFill>
                  <a:srgbClr val="0070C0"/>
                </a:solidFill>
              </a:rPr>
              <a:t>обжалований действий и решений должностных лиц Управления в судебном порядке и иные материалы судебной практики;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70C0"/>
                </a:solidFill>
              </a:rPr>
              <a:t>результаты </a:t>
            </a:r>
            <a:r>
              <a:rPr lang="ru-RU" sz="1600" dirty="0">
                <a:solidFill>
                  <a:srgbClr val="0070C0"/>
                </a:solidFill>
              </a:rPr>
              <a:t>применения мер прокурорского реагирования по вопросам деятельности Ростехнадзора;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70C0"/>
                </a:solidFill>
              </a:rPr>
              <a:t>результаты </a:t>
            </a:r>
            <a:r>
              <a:rPr lang="ru-RU" sz="1600" dirty="0">
                <a:solidFill>
                  <a:srgbClr val="0070C0"/>
                </a:solidFill>
              </a:rPr>
              <a:t>рассмотрения заявлений и обращений граждан, в том числе содержащих сведения о нарушении обязательных требований, причинении вреда или об угрозе причинения вреда охраняемым законом ценностям;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70C0"/>
                </a:solidFill>
              </a:rPr>
              <a:t>результаты </a:t>
            </a:r>
            <a:r>
              <a:rPr lang="ru-RU" sz="1600" dirty="0">
                <a:solidFill>
                  <a:srgbClr val="0070C0"/>
                </a:solidFill>
              </a:rPr>
              <a:t>опросов, в том числе проводимых в сети Интернет, подконтрольных субъектов на предмет выявления случаев нарушения обязательных требований, причинения вреда охраняемым законом ценностям, а также избыточной административной нагрузки на бизнес;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70C0"/>
                </a:solidFill>
              </a:rPr>
              <a:t>результаты </a:t>
            </a:r>
            <a:r>
              <a:rPr lang="ru-RU" sz="1600" dirty="0">
                <a:solidFill>
                  <a:srgbClr val="0070C0"/>
                </a:solidFill>
              </a:rPr>
              <a:t>составления и рассмотрения протоколов об административных правонарушениях, административных расследованиях, постановлений о назначении административного наказания или о прекращении производства по делу об административном правонарушении;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70C0"/>
                </a:solidFill>
              </a:rPr>
              <a:t>р</a:t>
            </a:r>
            <a:r>
              <a:rPr lang="ru-RU" sz="1600" dirty="0" smtClean="0">
                <a:solidFill>
                  <a:srgbClr val="0070C0"/>
                </a:solidFill>
              </a:rPr>
              <a:t>азъяснения Ростехнадзора </a:t>
            </a:r>
            <a:r>
              <a:rPr lang="ru-RU" sz="1600" dirty="0">
                <a:solidFill>
                  <a:srgbClr val="0070C0"/>
                </a:solidFill>
              </a:rPr>
              <a:t>по вопросам применения законодательства Российской Федерации в области организации и осуществления государственного контроля (надзора), соблюдения обязательных требований;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70C0"/>
                </a:solidFill>
              </a:rPr>
              <a:t>разъяснения</a:t>
            </a:r>
            <a:r>
              <a:rPr lang="ru-RU" sz="1600" dirty="0">
                <a:solidFill>
                  <a:srgbClr val="0070C0"/>
                </a:solidFill>
              </a:rPr>
              <a:t>, полученные Ростехнадзором от органов прокуратуры, иных государственных органов по вопросам, связанным с осуществлением контрольно-надзорной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39630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66190"/>
            <a:ext cx="9906000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4508" y="366190"/>
            <a:ext cx="7566841" cy="959880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ПОКАЗАТЕЛИ НАДЗОРНОЙ ДЕЯТЕЛЬНОСТИ </a:t>
            </a:r>
            <a:br>
              <a:rPr lang="ru-RU" sz="1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ПРИ ОСУЩЕСТВЛЕНИИ ГОСУДАРСТВЕННОГО НАДЗОРА В ОБЛАСТИ ПРОМЫШЛЕННОЙ БЕЗОПАСНОСТИ ПРИ ВЕДЕНИИ ГОРНЫХ РАБОТ НА ТЕРРИТОРИИ МУРМАНСКОЙ ОБЛАСТИ (за </a:t>
            </a:r>
            <a:r>
              <a:rPr lang="ru-RU" sz="1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8 </a:t>
            </a:r>
            <a:r>
              <a:rPr lang="ru-RU" sz="1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месяцев 2025  года)</a:t>
            </a:r>
            <a:endParaRPr lang="ru-RU" sz="1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8" y="460527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261619"/>
              </p:ext>
            </p:extLst>
          </p:nvPr>
        </p:nvGraphicFramePr>
        <p:xfrm>
          <a:off x="632519" y="1592796"/>
          <a:ext cx="8727971" cy="4412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5578"/>
                <a:gridCol w="5912401"/>
                <a:gridCol w="1789992"/>
              </a:tblGrid>
              <a:tr h="2091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N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 п\п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45" marR="9445" marT="8718" marB="0" anchor="ctr"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Cambria Math" pitchFamily="18" charset="0"/>
                          <a:cs typeface="Lato" panose="020F0502020204030203" pitchFamily="34" charset="0"/>
                        </a:rPr>
                        <a:t> 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Cambria Math" pitchFamily="18" charset="0"/>
                          <a:cs typeface="Lato" panose="020F0502020204030203" pitchFamily="34" charset="0"/>
                        </a:rPr>
                        <a:t>Показатели надзорной деятельности</a:t>
                      </a:r>
                    </a:p>
                  </a:txBody>
                  <a:tcPr marL="9445" marR="9445" marT="8718" marB="0" anchor="ctr"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8 </a:t>
                      </a:r>
                      <a:r>
                        <a:rPr lang="ru-RU" sz="11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мес. 2025 года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45" marR="9445" marT="8718" marB="0" anchor="ctr">
                    <a:solidFill>
                      <a:srgbClr val="0D75BA"/>
                    </a:solidFill>
                  </a:tcPr>
                </a:tc>
              </a:tr>
              <a:tr h="2653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1. 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Количество проверок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26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57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anose="020F0402020204030203" pitchFamily="34" charset="0"/>
                        <a:ea typeface="Cambria Math" pitchFamily="18" charset="0"/>
                        <a:cs typeface="Lato Light" panose="020F0402020204030203" pitchFamily="34" charset="0"/>
                      </a:endParaRP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Плановых проверок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0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36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anose="020F0402020204030203" pitchFamily="34" charset="0"/>
                        <a:ea typeface="Cambria Math" pitchFamily="18" charset="0"/>
                        <a:cs typeface="Lato Light" panose="020F0402020204030203" pitchFamily="34" charset="0"/>
                      </a:endParaRP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Внеплановых проверок по  контролю за выполнением предписаний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Tahoma" panose="020B0604030504040204" pitchFamily="34" charset="0"/>
                          <a:cs typeface="Lato Light" panose="020F0402020204030203" pitchFamily="34" charset="0"/>
                        </a:rPr>
                        <a:t>1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anose="020F0402020204030203" pitchFamily="34" charset="0"/>
                        <a:ea typeface="Cambria Math" pitchFamily="18" charset="0"/>
                        <a:cs typeface="Lato Light" panose="020F0402020204030203" pitchFamily="34" charset="0"/>
                      </a:endParaRP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Проверки в порядке постоянного государственного надзора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25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2. 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Выявлено </a:t>
                      </a: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нарушений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585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anose="020F0402020204030203" pitchFamily="34" charset="0"/>
                        <a:ea typeface="Cambria Math" pitchFamily="18" charset="0"/>
                        <a:cs typeface="Lato Light" panose="020F0402020204030203" pitchFamily="34" charset="0"/>
                      </a:endParaRP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При плановых проверках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0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1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anose="020F0402020204030203" pitchFamily="34" charset="0"/>
                        <a:ea typeface="Cambria Math" pitchFamily="18" charset="0"/>
                        <a:cs typeface="Lato Light" panose="020F0402020204030203" pitchFamily="34" charset="0"/>
                      </a:endParaRP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При внеплановых проверках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1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1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anose="020F0402020204030203" pitchFamily="34" charset="0"/>
                        <a:ea typeface="Cambria Math" pitchFamily="18" charset="0"/>
                        <a:cs typeface="Lato Light" panose="020F0402020204030203" pitchFamily="34" charset="0"/>
                      </a:endParaRP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При постоянном надзоре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584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3. 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Административные наказания 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42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4.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Количество  наложенных штрафов на  юридических лиц  /  должностных лиц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3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/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38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5.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Общая сумма наложенных штрафов, тыс. рублей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2056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6.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anose="020F0402020204030203" pitchFamily="34" charset="0"/>
                        <a:ea typeface="Cambria Math" pitchFamily="18" charset="0"/>
                        <a:cs typeface="Lato Light" panose="020F0402020204030203" pitchFamily="34" charset="0"/>
                      </a:endParaRP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Сумма штрафов, наложенных на юридических лиц  /  должностных лиц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1200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 /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856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7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.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Административное приостановление деятельности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1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73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813540" cy="1143000"/>
          </a:xfrm>
          <a:solidFill>
            <a:srgbClr val="0D75BA"/>
          </a:solidFill>
        </p:spPr>
        <p:txBody>
          <a:bodyPr>
            <a:normAutofit fontScale="90000"/>
          </a:bodyPr>
          <a:lstStyle/>
          <a:p>
            <a:pPr marL="355600"/>
            <a:r>
              <a:rPr lang="ru-RU" sz="19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ОСНОВНЫЕ ХАРАКТЕРНЫЕ НАРУШЕНИЯ, </a:t>
            </a:r>
            <a:br>
              <a:rPr lang="ru-RU" sz="19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</a:br>
            <a:r>
              <a:rPr lang="ru-RU" sz="19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ВЫЯВЛЕННЫЕ ПРИ ОСУЩЕСТВЛЕНИИ МЕРОПРИЯТИЙ </a:t>
            </a:r>
            <a:br>
              <a:rPr lang="ru-RU" sz="19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</a:br>
            <a:r>
              <a:rPr lang="ru-RU" sz="19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ПО КОНТРОЛЮ В РАМКАХ ГОСУДАРСТВЕННОГО НАДЗОРА В ОБЛАСТИ ПРОМЫШЛЕННОЙ БЕЗОПАСНОСТИ ПРИ ВЕДЕНИИ ГОРНЫХ РАБОТ</a:t>
            </a:r>
            <a:endParaRPr lang="ru-RU" sz="1900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8" y="32873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220961"/>
              </p:ext>
            </p:extLst>
          </p:nvPr>
        </p:nvGraphicFramePr>
        <p:xfrm>
          <a:off x="495300" y="1600200"/>
          <a:ext cx="89154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3684"/>
                <a:gridCol w="46017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Основные</a:t>
                      </a:r>
                      <a:r>
                        <a:rPr lang="ru-RU" sz="1400" baseline="0" dirty="0" smtClean="0"/>
                        <a:t> н</a:t>
                      </a:r>
                      <a:r>
                        <a:rPr lang="ru-RU" sz="1400" dirty="0" smtClean="0"/>
                        <a:t>арушения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Нормы</a:t>
                      </a:r>
                      <a:r>
                        <a:rPr lang="ru-RU" sz="1400" baseline="0" dirty="0" smtClean="0"/>
                        <a:t> и правила в области промышленной безопасности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неудовлетворительная организация и осуществление производственного контроля за соблюдением требований промышленной безопасности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статья 9 Федерального закона от 21.07.1997 № 116-ФЗ «О промышленной безопасности опасных производственных объектов»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ведение горных работ с нарушениями проектной документации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пункт 19 Федеральных норм и правил в области промышленной безопасности «Правила безопасности при ведении горных работ и переработке твердых полезных ископаемых», утвержденных приказом Ростехнадзора от 08.12.2020 № 505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ведение горных работ с отступлением от паспортов крепления горных выработок, а также нарушением вентиляционного режима рудников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пункт 86, 182 Федеральных норм и правил в области промышленной безопасности «Правила безопасности при ведении горных работ и переработке твердых полезных ископаемых», утвержденных приказом Ростехнадзора от 08.12.2020 № 505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эксплуатация технических устройств с истекшим сроком безопасной эксплуатации, а также с нарушением требований эксплуатационной документации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статьи 7, 9 Федерального закона от 21.07.1997 № 116-ФЗ «О промышленной безопасности опасных производственных объектов»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57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906000" cy="1143000"/>
          </a:xfrm>
          <a:solidFill>
            <a:srgbClr val="0D75BA"/>
          </a:solidFill>
        </p:spPr>
        <p:txBody>
          <a:bodyPr>
            <a:normAutofit/>
          </a:bodyPr>
          <a:lstStyle/>
          <a:p>
            <a:pPr marL="355600"/>
            <a:r>
              <a:rPr lang="ru-RU" sz="16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ПРОФИЛАКТИЧЕСКИЕ МЕРОПРИЯТИЯ </a:t>
            </a:r>
            <a:br>
              <a:rPr lang="ru-RU" sz="16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ПРИ </a:t>
            </a:r>
            <a:r>
              <a:rPr lang="ru-RU" sz="16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ОСУЩЕСТВЛЕНИИ ГОСУДАРСТВЕННОГО НАДЗОРА В ОБЛАСТИ </a:t>
            </a:r>
            <a:r>
              <a:rPr lang="ru-RU" sz="16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ПРОМЫШЛЕННОЙ </a:t>
            </a:r>
            <a:r>
              <a:rPr lang="ru-RU" sz="16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БЕЗОПАСНОСТИ ПРИ ВЕДЕНИИ ГОРНЫХ РАБОТ </a:t>
            </a:r>
            <a:r>
              <a:rPr lang="ru-RU" sz="16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НА </a:t>
            </a:r>
            <a:r>
              <a:rPr lang="ru-RU" sz="16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ТЕРРИТОРИИ МУРМАНСКОЙ ОБЛАСТИ (за </a:t>
            </a:r>
            <a:r>
              <a:rPr lang="ru-RU" sz="16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8 </a:t>
            </a:r>
            <a:r>
              <a:rPr lang="ru-RU" sz="16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месяцев 2025  года)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628800"/>
            <a:ext cx="8915400" cy="4788532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ru-RU" sz="1200" b="1" dirty="0" smtClean="0"/>
              <a:t>в </a:t>
            </a:r>
            <a:r>
              <a:rPr lang="ru-RU" sz="1200" b="1" dirty="0"/>
              <a:t>2024 году </a:t>
            </a:r>
            <a:r>
              <a:rPr lang="ru-RU" sz="1200" b="1" dirty="0" smtClean="0"/>
              <a:t>выдано </a:t>
            </a:r>
            <a:r>
              <a:rPr lang="ru-RU" sz="1200" b="1" dirty="0" smtClean="0">
                <a:solidFill>
                  <a:srgbClr val="FF0000"/>
                </a:solidFill>
              </a:rPr>
              <a:t>5 </a:t>
            </a:r>
            <a:r>
              <a:rPr lang="ru-RU" sz="1200" b="1" dirty="0">
                <a:solidFill>
                  <a:srgbClr val="FF0000"/>
                </a:solidFill>
              </a:rPr>
              <a:t>предостережений </a:t>
            </a:r>
            <a:r>
              <a:rPr lang="ru-RU" sz="1200" b="1" dirty="0"/>
              <a:t>о недопустимости нарушений обязательных </a:t>
            </a:r>
            <a:r>
              <a:rPr lang="ru-RU" sz="1200" b="1" dirty="0" smtClean="0"/>
              <a:t>требований, по </a:t>
            </a:r>
            <a:r>
              <a:rPr lang="ru-RU" sz="1200" b="1" dirty="0"/>
              <a:t>итогам работы за 6 месяцев 2025 года выдано </a:t>
            </a:r>
            <a:r>
              <a:rPr lang="ru-RU" sz="1200" b="1" dirty="0">
                <a:solidFill>
                  <a:srgbClr val="FF0000"/>
                </a:solidFill>
              </a:rPr>
              <a:t>3 </a:t>
            </a:r>
            <a:r>
              <a:rPr lang="ru-RU" sz="1200" b="1" dirty="0" smtClean="0">
                <a:solidFill>
                  <a:srgbClr val="FF0000"/>
                </a:solidFill>
              </a:rPr>
              <a:t>предостережения;</a:t>
            </a:r>
            <a:endParaRPr lang="ru-RU" sz="1200" b="1" dirty="0" smtClean="0"/>
          </a:p>
          <a:p>
            <a:pPr algn="just">
              <a:spcBef>
                <a:spcPts val="1200"/>
              </a:spcBef>
            </a:pPr>
            <a:r>
              <a:rPr lang="ru-RU" sz="1200" b="1" dirty="0"/>
              <a:t>на</a:t>
            </a:r>
            <a:r>
              <a:rPr lang="ru-RU" sz="1200" b="1" dirty="0">
                <a:solidFill>
                  <a:srgbClr val="FF0000"/>
                </a:solidFill>
              </a:rPr>
              <a:t> постоянной основе </a:t>
            </a:r>
            <a:r>
              <a:rPr lang="ru-RU" sz="1200" b="1" dirty="0"/>
              <a:t>проводилось</a:t>
            </a:r>
            <a:r>
              <a:rPr lang="ru-RU" sz="1200" b="1" dirty="0">
                <a:solidFill>
                  <a:srgbClr val="FF0000"/>
                </a:solidFill>
              </a:rPr>
              <a:t> информирование </a:t>
            </a:r>
            <a:r>
              <a:rPr lang="ru-RU" sz="1200" b="1" dirty="0"/>
              <a:t>специалистов поднадзорных организаций по вопросам соблюдения обязательных требований законодательства, как в устной форме, так и путем подготовки мотивированных ответов на поступающие </a:t>
            </a:r>
            <a:r>
              <a:rPr lang="ru-RU" sz="1200" b="1" dirty="0" smtClean="0"/>
              <a:t>обращения;</a:t>
            </a:r>
          </a:p>
          <a:p>
            <a:pPr algn="just">
              <a:spcBef>
                <a:spcPts val="1200"/>
              </a:spcBef>
            </a:pPr>
            <a:r>
              <a:rPr lang="ru-RU" sz="1200" b="1" dirty="0"/>
              <a:t>ежеквартально проводится анализ уровня безопасности на поднадзорных объектах горнодобывающей </a:t>
            </a:r>
            <a:r>
              <a:rPr lang="ru-RU" sz="1200" b="1" dirty="0" smtClean="0"/>
              <a:t>промышленности. </a:t>
            </a:r>
            <a:r>
              <a:rPr lang="ru-RU" sz="1200" b="1" dirty="0"/>
              <a:t>По результатам проведенного анализа, </a:t>
            </a:r>
            <a:r>
              <a:rPr lang="ru-RU" sz="1200" b="1" dirty="0" smtClean="0"/>
              <a:t>в январе, апреле и июле 2025 </a:t>
            </a:r>
            <a:r>
              <a:rPr lang="ru-RU" sz="1200" b="1" dirty="0"/>
              <a:t>года с представителями поднадзорных организаций </a:t>
            </a:r>
            <a:r>
              <a:rPr lang="ru-RU" sz="1200" b="1" dirty="0">
                <a:solidFill>
                  <a:srgbClr val="FF0000"/>
                </a:solidFill>
              </a:rPr>
              <a:t>проведены совещания</a:t>
            </a:r>
            <a:r>
              <a:rPr lang="ru-RU" sz="1200" b="1" dirty="0"/>
              <a:t>, посвященные вопросам безопасного ведения работ, обсуждению результатов проведенного анализа, предупреждению нарушений, аварийности и травматизма на поднадзорных </a:t>
            </a:r>
            <a:r>
              <a:rPr lang="ru-RU" sz="1200" b="1" dirty="0" smtClean="0"/>
              <a:t>объектах;</a:t>
            </a:r>
          </a:p>
          <a:p>
            <a:pPr algn="just">
              <a:spcBef>
                <a:spcPts val="1200"/>
              </a:spcBef>
            </a:pPr>
            <a:r>
              <a:rPr lang="ru-RU" sz="1200" b="1" dirty="0" smtClean="0"/>
              <a:t> </a:t>
            </a:r>
            <a:r>
              <a:rPr lang="ru-RU" sz="1200" b="1" dirty="0"/>
              <a:t>в течении 2024-2025 </a:t>
            </a:r>
            <a:r>
              <a:rPr lang="ru-RU" sz="1200" b="1" dirty="0" err="1"/>
              <a:t>г.г</a:t>
            </a:r>
            <a:r>
              <a:rPr lang="ru-RU" sz="1200" b="1" dirty="0"/>
              <a:t>. </a:t>
            </a:r>
            <a:r>
              <a:rPr lang="ru-RU" sz="1200" b="1" dirty="0" smtClean="0"/>
              <a:t>направлено </a:t>
            </a:r>
            <a:r>
              <a:rPr lang="ru-RU" sz="1200" b="1" dirty="0">
                <a:solidFill>
                  <a:srgbClr val="FF0000"/>
                </a:solidFill>
              </a:rPr>
              <a:t>6 информационных писем </a:t>
            </a:r>
            <a:r>
              <a:rPr lang="ru-RU" sz="1200" b="1" dirty="0"/>
              <a:t>об уровне травматизма на объектах ведения горных работ, а также о результатах анализа причин возникновений аварий и несчастных случаев.</a:t>
            </a:r>
          </a:p>
          <a:p>
            <a:pPr algn="just">
              <a:spcBef>
                <a:spcPts val="1200"/>
              </a:spcBef>
            </a:pPr>
            <a:r>
              <a:rPr lang="ru-RU" sz="1200" b="1" dirty="0"/>
              <a:t>в ходе проведенных плановых и внеплановых проверок, инспекторским составом Управления проводятся методические </a:t>
            </a:r>
            <a:r>
              <a:rPr lang="ru-RU" sz="1200" b="1" dirty="0">
                <a:solidFill>
                  <a:srgbClr val="FF0000"/>
                </a:solidFill>
              </a:rPr>
              <a:t>консультационные мероприятия </a:t>
            </a:r>
            <a:r>
              <a:rPr lang="ru-RU" sz="1200" b="1" dirty="0"/>
              <a:t>с ответственными представителями проверяемых организаций по обсуждению результатов проверок и проведению профилактических мероприятий, направленных на предотвращение выявленных нарушений в будущем.</a:t>
            </a:r>
          </a:p>
          <a:p>
            <a:pPr algn="just">
              <a:spcBef>
                <a:spcPts val="1200"/>
              </a:spcBef>
            </a:pPr>
            <a:r>
              <a:rPr lang="ru-RU" sz="1200" b="1" dirty="0"/>
              <a:t>проведены </a:t>
            </a:r>
            <a:r>
              <a:rPr lang="ru-RU" sz="1200" b="1" dirty="0">
                <a:solidFill>
                  <a:srgbClr val="FF0000"/>
                </a:solidFill>
              </a:rPr>
              <a:t>«круглые столы» </a:t>
            </a:r>
            <a:r>
              <a:rPr lang="ru-RU" sz="1200" b="1" dirty="0"/>
              <a:t>с руководителями и специалистами предприятий по планам и схемам развития горных работ в части подготовки, содержания и оформления графической части и пояснительной записки с табличными материалами по видам полезных ископаемых. Также проводились разъяснения по решениям о согласовании либо об отказе в согласовании планов и схем развития горных работ и по требованиям оформления горноотводной документации.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8" y="32873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40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906000" cy="1143000"/>
          </a:xfrm>
          <a:solidFill>
            <a:srgbClr val="0D75BA"/>
          </a:solidFill>
        </p:spPr>
        <p:txBody>
          <a:bodyPr>
            <a:normAutofit/>
          </a:bodyPr>
          <a:lstStyle/>
          <a:p>
            <a:pPr marL="355600"/>
            <a:r>
              <a:rPr lang="ru-RU" sz="18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ПРЕДОСТАВЛЕНИЕ ГОСУДАРСТВЕННОЙ УСЛУГИ </a:t>
            </a:r>
            <a:br>
              <a:rPr lang="ru-RU" sz="18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ПО ВЫДАЧЕ РАЗРЕШЕНИЙ НА ПРОИЗВОДСТВО ВЗРЫВНЫХ РАБОТ</a:t>
            </a:r>
            <a:endParaRPr lang="ru-RU" sz="1800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899288"/>
              </p:ext>
            </p:extLst>
          </p:nvPr>
        </p:nvGraphicFramePr>
        <p:xfrm>
          <a:off x="445090" y="1592796"/>
          <a:ext cx="8915400" cy="5076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289" y="358502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4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9581" y="3501008"/>
            <a:ext cx="7566841" cy="9598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СПАСИБО ЗА ВНИМАНИЕ</a:t>
            </a:r>
            <a:endParaRPr lang="ru-RU" sz="2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902" y="1550996"/>
            <a:ext cx="1768439" cy="183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70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6189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9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   СЕВЕРО-ЗАПАДНОЕ УПРАВЛЕНИЕ РОСТЕХНАДЗОРА</a:t>
            </a:r>
            <a:endParaRPr lang="ru-RU" sz="19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Северо-Западное управление Ростехнадзора является территориальным органом межрегионального уровня, осуществляющим функции Федеральной службы по экологическому, технологическому и атомному надзору в установленной сфере деятельности на территориях Республики Карелия, Архангельской, Вологодской, Калининградской, Ленинградской Мурманской, Новгородской и Псковской областей, города </a:t>
            </a:r>
            <a:r>
              <a:rPr lang="ru-RU" sz="1800" dirty="0" smtClean="0"/>
              <a:t>Санкт-Петербурга, </a:t>
            </a:r>
            <a:r>
              <a:rPr lang="ru-RU" sz="1800" dirty="0"/>
              <a:t>острове </a:t>
            </a:r>
            <a:r>
              <a:rPr lang="ru-RU" sz="1800" dirty="0" err="1"/>
              <a:t>Колгуев</a:t>
            </a:r>
            <a:r>
              <a:rPr lang="ru-RU" sz="1800" dirty="0"/>
              <a:t> (Ненецкий автономный округ) и шельфе морей Арктической </a:t>
            </a:r>
            <a:r>
              <a:rPr lang="ru-RU" sz="1800" dirty="0" smtClean="0"/>
              <a:t>зоны </a:t>
            </a:r>
            <a:r>
              <a:rPr lang="ru-RU" sz="1800" dirty="0"/>
              <a:t>Российской Федерации.</a:t>
            </a:r>
          </a:p>
          <a:p>
            <a:pPr marL="0" indent="0" algn="just">
              <a:buNone/>
            </a:pPr>
            <a:endParaRPr lang="ru-RU" sz="1800" dirty="0"/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7" y="46052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64468" y="3527047"/>
            <a:ext cx="73082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1931686"/>
            <a:ext cx="4375150" cy="386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67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6189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0492" y="260649"/>
            <a:ext cx="8194162" cy="1152128"/>
          </a:xfrm>
        </p:spPr>
        <p:txBody>
          <a:bodyPr>
            <a:normAutofit/>
          </a:bodyPr>
          <a:lstStyle/>
          <a:p>
            <a:pPr algn="l"/>
            <a:r>
              <a:rPr lang="ru-RU" sz="19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НАПРАВЛЕНИЯ КОНТРОЛЬНОЙ (НАДЗОРНОЙ) ДЕЯТЕЛЬНОСТИ</a:t>
            </a:r>
            <a:endParaRPr lang="ru-RU" sz="19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7" y="46052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64468" y="3527047"/>
            <a:ext cx="73082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7207" y="1495721"/>
            <a:ext cx="939704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1. Федеральный государственный надзор в области промышленной безопасности;</a:t>
            </a:r>
          </a:p>
          <a:p>
            <a:pPr algn="just"/>
            <a:r>
              <a:rPr lang="ru-RU" sz="1600" b="1" dirty="0" smtClean="0"/>
              <a:t>2. Федеральный государственный энергетический надзор;</a:t>
            </a:r>
          </a:p>
          <a:p>
            <a:pPr lvl="0"/>
            <a:r>
              <a:rPr lang="ru-RU" sz="1600" b="1" dirty="0" smtClean="0"/>
              <a:t>3. Федеральный государственный надзор в области безопасности гидротехнических сооружений;</a:t>
            </a:r>
          </a:p>
          <a:p>
            <a:pPr lvl="0"/>
            <a:r>
              <a:rPr lang="ru-RU" sz="1600" b="1" dirty="0" smtClean="0"/>
              <a:t>4. Федеральный государственный строительный надзор;</a:t>
            </a:r>
          </a:p>
          <a:p>
            <a:pPr lvl="0"/>
            <a:r>
              <a:rPr lang="ru-RU" sz="1600" b="1" dirty="0" smtClean="0"/>
              <a:t>5. Федеральный государственный горный надзор;</a:t>
            </a:r>
          </a:p>
          <a:p>
            <a:pPr lvl="0"/>
            <a:r>
              <a:rPr lang="ru-RU" sz="1600" b="1" dirty="0" smtClean="0"/>
              <a:t>6. Федеральный государственный контроль (надзор) в области безопасного использования и содержания лифтов, подъемных платформ для инвалидов, пассажирских конвейеров (движущихся пешеходных дорожек), эскалаторов, за исключением эскалаторов в метрополитенах;</a:t>
            </a:r>
          </a:p>
          <a:p>
            <a:pPr lvl="0"/>
            <a:r>
              <a:rPr lang="ru-RU" sz="1600" b="1" dirty="0" smtClean="0"/>
              <a:t>7</a:t>
            </a:r>
            <a:r>
              <a:rPr lang="ru-RU" sz="1600" dirty="0" smtClean="0"/>
              <a:t>. </a:t>
            </a:r>
            <a:r>
              <a:rPr lang="ru-RU" sz="1600" b="1" dirty="0" smtClean="0"/>
              <a:t>Федеральный государственный лицензионный</a:t>
            </a:r>
            <a:r>
              <a:rPr lang="ru-RU" sz="1600" dirty="0" smtClean="0"/>
              <a:t> </a:t>
            </a:r>
            <a:r>
              <a:rPr lang="ru-RU" sz="1600" b="1" dirty="0" smtClean="0"/>
              <a:t>контроль</a:t>
            </a:r>
            <a:r>
              <a:rPr lang="ru-RU" sz="1600" dirty="0" smtClean="0"/>
              <a:t> </a:t>
            </a:r>
            <a:r>
              <a:rPr lang="ru-RU" sz="1600" b="1" dirty="0" smtClean="0"/>
              <a:t>(надзор) за деятельностью, связанной с обращением взрывчатых материалов промышленного назначения; </a:t>
            </a:r>
          </a:p>
          <a:p>
            <a:pPr lvl="0"/>
            <a:r>
              <a:rPr lang="ru-RU" sz="1600" b="1" dirty="0" smtClean="0"/>
              <a:t>8. Федеральный государственный лицензионный</a:t>
            </a:r>
            <a:r>
              <a:rPr lang="ru-RU" sz="1600" dirty="0" smtClean="0"/>
              <a:t> </a:t>
            </a:r>
            <a:r>
              <a:rPr lang="ru-RU" sz="1600" b="1" dirty="0" smtClean="0"/>
              <a:t>контроль</a:t>
            </a:r>
            <a:r>
              <a:rPr lang="ru-RU" sz="1600" dirty="0" smtClean="0"/>
              <a:t> </a:t>
            </a:r>
            <a:r>
              <a:rPr lang="ru-RU" sz="1600" b="1" dirty="0" smtClean="0"/>
              <a:t>(надзор) за производством маркшейдерских работ;</a:t>
            </a:r>
          </a:p>
          <a:p>
            <a:pPr lvl="0"/>
            <a:r>
              <a:rPr lang="ru-RU" sz="1600" b="1" dirty="0" smtClean="0"/>
              <a:t>9. Федеральный государственный лицензионный</a:t>
            </a:r>
            <a:r>
              <a:rPr lang="ru-RU" sz="1600" dirty="0" smtClean="0"/>
              <a:t> </a:t>
            </a:r>
            <a:r>
              <a:rPr lang="ru-RU" sz="1600" b="1" dirty="0" smtClean="0"/>
              <a:t>контроль</a:t>
            </a:r>
            <a:r>
              <a:rPr lang="ru-RU" sz="1600" dirty="0" smtClean="0"/>
              <a:t> </a:t>
            </a:r>
            <a:r>
              <a:rPr lang="ru-RU" sz="1600" b="1" dirty="0" smtClean="0"/>
              <a:t>(надзор) за деятельностью по проведению экспертизы промышленной безопасности;</a:t>
            </a:r>
          </a:p>
          <a:p>
            <a:pPr lvl="0"/>
            <a:r>
              <a:rPr lang="ru-RU" sz="1600" b="1" dirty="0" smtClean="0"/>
              <a:t>10. Федеральный государственный надзор за деятельностью саморегулируемых организаций в области инженерных изысканий, архитектурно-строительного проектирования, строительства, реконструкции, капитального ремонта, сноса объектов капитального строительства;</a:t>
            </a:r>
          </a:p>
          <a:p>
            <a:r>
              <a:rPr lang="ru-RU" sz="1600" b="1" dirty="0" smtClean="0"/>
              <a:t>11. Федеральный государственный надзор за деятельностью саморегулируемых организаций в области энергетического обследования.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23412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6189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9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ОБЪЕКТЫ НАДЗОРА НА ТЕРРИТОРИИ </a:t>
            </a:r>
            <a:br>
              <a:rPr lang="ru-RU" sz="19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19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МУРМАНСКОЙ ОБЛАСТИ</a:t>
            </a:r>
            <a:endParaRPr lang="ru-RU" sz="19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560165"/>
              </p:ext>
            </p:extLst>
          </p:nvPr>
        </p:nvGraphicFramePr>
        <p:xfrm>
          <a:off x="529879" y="1988840"/>
          <a:ext cx="8915400" cy="4457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7" y="46052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64468" y="3527047"/>
            <a:ext cx="73082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43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6189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ОСОБЕННОСТИ ОРГАНИЗАЦИИ И ОСУЩЕСТВЛЕНИЯ </a:t>
            </a:r>
            <a:br>
              <a:rPr lang="ru-RU" sz="16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ГОСУДАРСТВЕННОГО КОНТРОЛЯ (НАДЗОРА) В 2025 ГОДУ</a:t>
            </a:r>
            <a:endParaRPr lang="ru-RU" sz="16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7" y="46052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035053"/>
              </p:ext>
            </p:extLst>
          </p:nvPr>
        </p:nvGraphicFramePr>
        <p:xfrm>
          <a:off x="495300" y="1600200"/>
          <a:ext cx="89154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7720"/>
                <a:gridCol w="4277680"/>
              </a:tblGrid>
              <a:tr h="179832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До 1 января 2030 года допускается проведение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плановых контрольных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(надзорных) мероприятий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в отношении объектов, отнесенных к категории чрезвычайно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высокого и высокого риска, опасных производственных объектов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II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класса опасности, гидротехнических сооружений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II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класса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Пункт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11.3 </a:t>
                      </a:r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постановления Правительства Российской</a:t>
                      </a:r>
                      <a:r>
                        <a:rPr lang="ru-RU" sz="17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Федерации</a:t>
                      </a:r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от 10.03.2022 № 336 «Об особенностях организации осуществления государственного контроля (надзора), муниципального контроля»</a:t>
                      </a: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46604"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Проведение </a:t>
                      </a:r>
                      <a:r>
                        <a:rPr lang="ru-RU" sz="1600" b="1" dirty="0" smtClean="0"/>
                        <a:t>контрольных (надзорных) действий в </a:t>
                      </a:r>
                      <a:r>
                        <a:rPr lang="ru-RU" sz="1600" b="0" dirty="0" smtClean="0"/>
                        <a:t>рамках </a:t>
                      </a:r>
                      <a:r>
                        <a:rPr lang="ru-RU" sz="1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постоянного государственного контроля (надзора)</a:t>
                      </a:r>
                      <a:endParaRPr lang="ru-RU" sz="16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92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Пункт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11 </a:t>
                      </a:r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постановления Правительства Российской</a:t>
                      </a:r>
                      <a:r>
                        <a:rPr lang="ru-RU" sz="17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Федерации</a:t>
                      </a:r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от 10.03.2022 № 336 «Об особенностях организации осуществления государственного контроля (надзора), муниципального контроля»</a:t>
                      </a: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Проведение </a:t>
                      </a:r>
                      <a:r>
                        <a:rPr lang="ru-RU" sz="1600" b="1" dirty="0" smtClean="0"/>
                        <a:t>внеплановых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контрольных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(надзорных) мероприятий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6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92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Статья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57 </a:t>
                      </a: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Федерального закона от 31.07.2020 № 248-ФЗ «О государственном контроле (надзоре) и муниципальном контроле в Российской Федерации».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12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6189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ОСНОВАНИЯ ДЛЯ ПРОВЕДЕНИЯ ВНЕПЛАНОВЫХ </a:t>
            </a:r>
            <a:br>
              <a:rPr lang="ru-RU" sz="16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КОНТРОЛЬНЫХ (НАДЗОРНЫХ) МЕРОПРИЯТИЙ</a:t>
            </a:r>
            <a:endParaRPr lang="ru-RU" sz="16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 dirty="0"/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7" y="46052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826919"/>
              </p:ext>
            </p:extLst>
          </p:nvPr>
        </p:nvGraphicFramePr>
        <p:xfrm>
          <a:off x="495300" y="1600200"/>
          <a:ext cx="8915400" cy="4256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5400"/>
              </a:tblGrid>
              <a:tr h="640668">
                <a:tc>
                  <a:txBody>
                    <a:bodyPr/>
                    <a:lstStyle/>
                    <a:p>
                      <a:pPr lvl="0" algn="ctr"/>
                      <a:r>
                        <a:rPr lang="ru-RU" dirty="0" smtClean="0"/>
                        <a:t>ВНЕПЛАНОВЫЕ ПРОВЕРКИ </a:t>
                      </a:r>
                    </a:p>
                    <a:p>
                      <a:pPr lvl="0" algn="ctr"/>
                      <a:r>
                        <a:rPr lang="ru-RU" dirty="0" smtClean="0"/>
                        <a:t>ПО СОГЛАСОВАНИЮ С ОРГАНАМИ ПРОКУРАТУРЫ</a:t>
                      </a:r>
                    </a:p>
                  </a:txBody>
                  <a:tcPr/>
                </a:tc>
              </a:tr>
              <a:tr h="87309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у контрольного (надзорного) органа сведений о причинении вреда (ущерба) или об угрозе причинения вреда (ущерба)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охраняемым законом ценностям с учетом положений </a:t>
                      </a:r>
                      <a:r>
                        <a:rPr lang="ru-RU" sz="18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статьи 60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Федерального закона от 31.07.2020 № 248-ФЗ;</a:t>
                      </a:r>
                      <a:endParaRPr lang="ru-RU" sz="1800" dirty="0"/>
                    </a:p>
                  </a:txBody>
                  <a:tcPr anchor="ctr"/>
                </a:tc>
              </a:tr>
              <a:tr h="87309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истечение срока исполнения решения контрольного (надзорного) органа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 устранении выявленного нарушения обязательных требований - в случаях, установленных</a:t>
                      </a:r>
                      <a:r>
                        <a:rPr lang="ru-RU" sz="18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частью 1 статьи 95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Федерального закона от 31.07.2020 № 248-ФЗ;</a:t>
                      </a:r>
                      <a:endParaRPr lang="ru-RU" sz="1800" dirty="0"/>
                    </a:p>
                  </a:txBody>
                  <a:tcPr anchor="ctr"/>
                </a:tc>
              </a:tr>
              <a:tr h="87309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выявление соответствия объекта контроля параметрам, утвержденным индикаторами риска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нарушения обязательных требований, или отклонения объекта контроля от таких параметров;</a:t>
                      </a:r>
                      <a:endParaRPr lang="ru-RU" sz="1800" dirty="0"/>
                    </a:p>
                  </a:txBody>
                  <a:tcPr anchor="ctr"/>
                </a:tc>
              </a:tr>
              <a:tr h="87309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уклонение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контролируемого лица 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проведения обязательного профилактического визита.</a:t>
                      </a:r>
                      <a:endParaRPr lang="ru-RU" sz="18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76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6189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ОСНОВАНИЯ ДЛЯ ПРОВЕДЕНИЯ ВНЕПЛАНОВЫХ </a:t>
            </a:r>
            <a:br>
              <a:rPr lang="ru-RU" sz="16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КОНТРОЛЬНЫХ (НАДЗОРНЫХ) МЕРОПРИЯТИЙ</a:t>
            </a:r>
            <a:endParaRPr lang="ru-RU" sz="16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 dirty="0"/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7" y="46052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818283"/>
              </p:ext>
            </p:extLst>
          </p:nvPr>
        </p:nvGraphicFramePr>
        <p:xfrm>
          <a:off x="495300" y="1600200"/>
          <a:ext cx="8915400" cy="4631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5400"/>
              </a:tblGrid>
              <a:tr h="640668">
                <a:tc>
                  <a:txBody>
                    <a:bodyPr/>
                    <a:lstStyle/>
                    <a:p>
                      <a:pPr lvl="0" algn="ctr"/>
                      <a:r>
                        <a:rPr lang="ru-RU" dirty="0" smtClean="0"/>
                        <a:t>ВНЕПЛАНОВЫЕ ПРОВЕРКИ </a:t>
                      </a:r>
                    </a:p>
                    <a:p>
                      <a:pPr lvl="0" algn="ctr"/>
                      <a:r>
                        <a:rPr lang="ru-RU" dirty="0" smtClean="0"/>
                        <a:t>БЕЗ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СОГЛАСОВАНИЯ С ОРГАНАМИ ПРОКУРАТУРЫ</a:t>
                      </a:r>
                    </a:p>
                  </a:txBody>
                  <a:tcPr/>
                </a:tc>
              </a:tr>
              <a:tr h="8730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</a:t>
                      </a: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поручение Президента Российской Федерации, поручение Правительства Российской Федерации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 проведении контрольных (надзорных) мероприятий в отношении конкретных контролируемых лиц;</a:t>
                      </a:r>
                      <a:endParaRPr lang="ru-RU" sz="1400" dirty="0"/>
                    </a:p>
                  </a:txBody>
                  <a:tcPr anchor="ctr"/>
                </a:tc>
              </a:tr>
              <a:tr h="8730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</a:t>
                      </a: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требование прокурора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проведении контрольного (надзорного) мероприятия в рамках надзора за исполнением законов, соблюдением прав и свобод человека и гражданина по поступившим в органы прокуратуры материалам и обращениям;</a:t>
                      </a:r>
                      <a:endParaRPr lang="ru-RU" sz="1400" dirty="0"/>
                    </a:p>
                  </a:txBody>
                  <a:tcPr anchor="ctr"/>
                </a:tc>
              </a:tr>
              <a:tr h="8730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</a:t>
                      </a: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наступление события, указанного в программе проверок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если федеральным законом о виде контроля установлено, что контрольные (надзорные) мероприятия проводятся на основании программы проверок;</a:t>
                      </a:r>
                      <a:endParaRPr lang="ru-RU" sz="1400" dirty="0"/>
                    </a:p>
                  </a:txBody>
                  <a:tcPr anchor="ctr"/>
                </a:tc>
              </a:tr>
              <a:tr h="8730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</a:t>
                      </a: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у контрольного (надзорного) органа сведений об осуществлении деятельности без уведомления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начале осуществления предпринимательской деятельности, в случае, если представление такого уведомления является обязательным, </a:t>
                      </a: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или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 лицензии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предусмотренной для видов деятельности, указанных в </a:t>
                      </a:r>
                      <a:r>
                        <a:rPr lang="ru-RU" sz="14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пунктах  12, 43, 50 части 1 статьи 12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Федерального закона от 4 мая 2011 года N 99-ФЗ "О лицензировании отдельных видов деятельности", с извещением о проведении контрольного (надзорного) мероприятия в течение двадцати четырех часов органа прокуратуры по месту нахождения объекта контроля;</a:t>
                      </a:r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67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6189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НАДЗОРНАЯ ДЕЯТЕЛЬНОСТЬ НА ПОДНАДЗОРНЫХ ОБЪЕКТАХ </a:t>
            </a:r>
            <a:br>
              <a:rPr lang="ru-RU" sz="16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СЕВЕРО-ЗАПАДНОГО УПРАВЛЕНИЯ РОСТЕХНАДЗОРА </a:t>
            </a:r>
            <a:br>
              <a:rPr lang="ru-RU" sz="16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НА ТЕРРИТОРИИ МУРМАНСКОЙ ОБЛАСТИ ( </a:t>
            </a:r>
            <a:r>
              <a:rPr lang="ru-RU" sz="16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8 </a:t>
            </a:r>
            <a:r>
              <a:rPr lang="ru-RU" sz="16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МЕС. 2025 ГОДА)</a:t>
            </a:r>
            <a:endParaRPr lang="ru-RU" sz="16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205444"/>
              </p:ext>
            </p:extLst>
          </p:nvPr>
        </p:nvGraphicFramePr>
        <p:xfrm>
          <a:off x="495300" y="1600200"/>
          <a:ext cx="8915400" cy="5010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400"/>
                <a:gridCol w="894750"/>
                <a:gridCol w="894750"/>
                <a:gridCol w="894750"/>
                <a:gridCol w="894750"/>
                <a:gridCol w="894750"/>
                <a:gridCol w="894750"/>
                <a:gridCol w="894750"/>
                <a:gridCol w="894750"/>
              </a:tblGrid>
              <a:tr h="598833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Проверки\ Объекты</a:t>
                      </a:r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Промышленная безопасность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Энергетическая безопасность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Безопасность гидротехнических</a:t>
                      </a:r>
                      <a:r>
                        <a:rPr lang="ru-RU" sz="1400" baseline="0" dirty="0" smtClean="0"/>
                        <a:t> сооружений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Строительный надзор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88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 </a:t>
                      </a:r>
                      <a:r>
                        <a:rPr lang="ru-RU" sz="1400" dirty="0" smtClean="0"/>
                        <a:t>мес. 2024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 </a:t>
                      </a:r>
                      <a:r>
                        <a:rPr lang="ru-RU" sz="1400" dirty="0" smtClean="0"/>
                        <a:t>мес. 2025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 </a:t>
                      </a:r>
                      <a:r>
                        <a:rPr lang="ru-RU" sz="1400" dirty="0" smtClean="0"/>
                        <a:t>мес. 2024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 </a:t>
                      </a:r>
                      <a:r>
                        <a:rPr lang="ru-RU" sz="1400" dirty="0" smtClean="0"/>
                        <a:t>мес. 2025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 </a:t>
                      </a:r>
                      <a:r>
                        <a:rPr lang="ru-RU" sz="1400" dirty="0" smtClean="0"/>
                        <a:t>мес. 2024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 </a:t>
                      </a:r>
                      <a:r>
                        <a:rPr lang="ru-RU" sz="1400" dirty="0" smtClean="0"/>
                        <a:t>мес. 2025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 </a:t>
                      </a:r>
                      <a:r>
                        <a:rPr lang="ru-RU" sz="1400" dirty="0" smtClean="0"/>
                        <a:t>мес. 2024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 </a:t>
                      </a:r>
                      <a:r>
                        <a:rPr lang="ru-RU" sz="1400" dirty="0" smtClean="0"/>
                        <a:t>мес. 2025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244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 проверок: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367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плановых проверок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внеплановых проверок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593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постоянный надзор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9883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Проверки с привлечением специалистов Управления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9883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Мероприятия,</a:t>
                      </a:r>
                      <a:r>
                        <a:rPr lang="ru-RU" sz="1400" baseline="0" dirty="0" smtClean="0"/>
                        <a:t> связанные с пуском в эксплуатацию оборудования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7" y="46052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28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6189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0492" y="260649"/>
            <a:ext cx="7566841" cy="1152128"/>
          </a:xfrm>
        </p:spPr>
        <p:txBody>
          <a:bodyPr>
            <a:normAutofit/>
          </a:bodyPr>
          <a:lstStyle/>
          <a:p>
            <a:pPr algn="l"/>
            <a:r>
              <a:rPr lang="ru-RU" sz="19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   ПРАВОПРИМЕНИТЕЛЬНАЯ ПРАКТИКА</a:t>
            </a:r>
            <a:endParaRPr lang="ru-RU" sz="19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7" y="46052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64468" y="3527047"/>
            <a:ext cx="73082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3373" y="1699737"/>
            <a:ext cx="939704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     </a:t>
            </a:r>
            <a:r>
              <a:rPr lang="ru-RU" sz="2000" dirty="0"/>
              <a:t>Настоящий доклад о правоприменительной практике контрольно-надзорной деятельности в Северо-Западном управлении Ростехнадзора (г. Мурманск) при осуществлении государственного надзора в области промышленной безопасности при ведении горных работ сформирован в целях профилактики нарушений обязательных требований, а также в целях реализации положений:</a:t>
            </a:r>
          </a:p>
          <a:p>
            <a:pPr lvl="0" algn="just"/>
            <a:r>
              <a:rPr lang="ru-RU" sz="2000" dirty="0" smtClean="0">
                <a:solidFill>
                  <a:srgbClr val="0070C0"/>
                </a:solidFill>
              </a:rPr>
              <a:t>       - Федерального </a:t>
            </a:r>
            <a:r>
              <a:rPr lang="ru-RU" sz="2000" dirty="0">
                <a:solidFill>
                  <a:srgbClr val="0070C0"/>
                </a:solidFill>
              </a:rPr>
              <a:t>закона от 31.07.2020 № 248-ФЗ «О государственном контроле (надзоре) и муниципальном контроле в Российской Федерации»;</a:t>
            </a:r>
          </a:p>
          <a:p>
            <a:pPr lvl="0" algn="just"/>
            <a:r>
              <a:rPr lang="ru-RU" sz="2000" dirty="0" smtClean="0">
                <a:solidFill>
                  <a:srgbClr val="0070C0"/>
                </a:solidFill>
              </a:rPr>
              <a:t>        - Положения </a:t>
            </a:r>
            <a:r>
              <a:rPr lang="ru-RU" sz="2000" dirty="0">
                <a:solidFill>
                  <a:srgbClr val="0070C0"/>
                </a:solidFill>
              </a:rPr>
              <a:t>о федеральном государственном надзоре в области промышленной безопасности, утвержденного постановлением Правительства Российской Федерации от 30 июня 2021 года N 1082;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</a:rPr>
              <a:t>        - </a:t>
            </a:r>
            <a:r>
              <a:rPr lang="ru-RU" sz="2000" dirty="0">
                <a:solidFill>
                  <a:srgbClr val="0070C0"/>
                </a:solidFill>
              </a:rPr>
              <a:t>Положения о федеральном государственном горном надзоре, утвержденного постановлением Правительства Российской Федерации от 30 июня 2021 года N 1074. </a:t>
            </a:r>
          </a:p>
        </p:txBody>
      </p:sp>
    </p:spTree>
    <p:extLst>
      <p:ext uri="{BB962C8B-B14F-4D97-AF65-F5344CB8AC3E}">
        <p14:creationId xmlns:p14="http://schemas.microsoft.com/office/powerpoint/2010/main" val="25557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28581</TotalTime>
  <Words>1517</Words>
  <Application>Microsoft Office PowerPoint</Application>
  <PresentationFormat>Лист A4 (210x297 мм)</PresentationFormat>
  <Paragraphs>208</Paragraphs>
  <Slides>15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Lato</vt:lpstr>
      <vt:lpstr>Cambria Math</vt:lpstr>
      <vt:lpstr>Tahoma</vt:lpstr>
      <vt:lpstr>Calibri</vt:lpstr>
      <vt:lpstr>Lato Light</vt:lpstr>
      <vt:lpstr>Тема Office</vt:lpstr>
      <vt:lpstr>1_Тема Office</vt:lpstr>
      <vt:lpstr>ПРАВОПРИМЕНИТЕЛЬНАЯ ПРАКТИКА  СЕВЕРО-ЗАПАДНОГО УПРАВЛЕНИЯ РОСТЕХНАДЗОРА  НА ТЕРРИТОРИИ МУРМАНСКОЙ ОБЛАСТИ ПРИ ОСУЩЕСТВЛЕНИИ ГОСУДАРСТВЕННОГО ГОРНОГО НАДЗОРА ЗА 8 МЕСЯЦЕВ 2025 ГОДА</vt:lpstr>
      <vt:lpstr>    СЕВЕРО-ЗАПАДНОЕ УПРАВЛЕНИЕ РОСТЕХНАДЗОРА</vt:lpstr>
      <vt:lpstr>НАПРАВЛЕНИЯ КОНТРОЛЬНОЙ (НАДЗОРНОЙ) ДЕЯТЕЛЬНОСТИ</vt:lpstr>
      <vt:lpstr>ОБЪЕКТЫ НАДЗОРА НА ТЕРРИТОРИИ  МУРМАНСКОЙ ОБЛАСТИ</vt:lpstr>
      <vt:lpstr>ОСОБЕННОСТИ ОРГАНИЗАЦИИ И ОСУЩЕСТВЛЕНИЯ  ГОСУДАРСТВЕННОГО КОНТРОЛЯ (НАДЗОРА) В 2025 ГОДУ</vt:lpstr>
      <vt:lpstr>ОСНОВАНИЯ ДЛЯ ПРОВЕДЕНИЯ ВНЕПЛАНОВЫХ  КОНТРОЛЬНЫХ (НАДЗОРНЫХ) МЕРОПРИЯТИЙ</vt:lpstr>
      <vt:lpstr>ОСНОВАНИЯ ДЛЯ ПРОВЕДЕНИЯ ВНЕПЛАНОВЫХ  КОНТРОЛЬНЫХ (НАДЗОРНЫХ) МЕРОПРИЯТИЙ</vt:lpstr>
      <vt:lpstr>НАДЗОРНАЯ ДЕЯТЕЛЬНОСТЬ НА ПОДНАДЗОРНЫХ ОБЪЕКТАХ  СЕВЕРО-ЗАПАДНОГО УПРАВЛЕНИЯ РОСТЕХНАДЗОРА  НА ТЕРРИТОРИИ МУРМАНСКОЙ ОБЛАСТИ ( 8 МЕС. 2025 ГОДА)</vt:lpstr>
      <vt:lpstr>    ПРАВОПРИМЕНИТЕЛЬНАЯ ПРАКТИКА</vt:lpstr>
      <vt:lpstr>    ПРАВОПРИМЕНИТЕЛЬНАЯ ПРАКТИКА</vt:lpstr>
      <vt:lpstr>ПОКАЗАТЕЛИ НАДЗОРНОЙ ДЕЯТЕЛЬНОСТИ  ПРИ ОСУЩЕСТВЛЕНИИ ГОСУДАРСТВЕННОГО НАДЗОРА В ОБЛАСТИ ПРОМЫШЛЕННОЙ БЕЗОПАСНОСТИ ПРИ ВЕДЕНИИ ГОРНЫХ РАБОТ НА ТЕРРИТОРИИ МУРМАНСКОЙ ОБЛАСТИ (за 8 месяцев 2025  года)</vt:lpstr>
      <vt:lpstr>ОСНОВНЫЕ ХАРАКТЕРНЫЕ НАРУШЕНИЯ,  ВЫЯВЛЕННЫЕ ПРИ ОСУЩЕСТВЛЕНИИ МЕРОПРИЯТИЙ  ПО КОНТРОЛЮ В РАМКАХ ГОСУДАРСТВЕННОГО НАДЗОРА В ОБЛАСТИ ПРОМЫШЛЕННОЙ БЕЗОПАСНОСТИ ПРИ ВЕДЕНИИ ГОРНЫХ РАБОТ</vt:lpstr>
      <vt:lpstr>ПРОФИЛАКТИЧЕСКИЕ МЕРОПРИЯТИЯ  ПРИ ОСУЩЕСТВЛЕНИИ ГОСУДАРСТВЕННОГО НАДЗОРА В ОБЛАСТИ  ПРОМЫШЛЕННОЙ БЕЗОПАСНОСТИ ПРИ ВЕДЕНИИ ГОРНЫХ РАБОТ  НА ТЕРРИТОРИИ МУРМАНСКОЙ ОБЛАСТИ (за 8 месяцев 2025  года)</vt:lpstr>
      <vt:lpstr>ПРЕДОСТАВЛЕНИЕ ГОСУДАРСТВЕННОЙ УСЛУГИ  ПО ВЫДАЧЕ РАЗРЕШЕНИЙ НА ПРОИЗВОДСТВО ВЗРЫВНЫХ РАБОТ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КОЛИЧЕСТВО ОПАСТНЫХ ПРОИЗВОДСТВЕННЫХ ОБЪЕКТОВ</dc:title>
  <dc:creator>Ксения</dc:creator>
  <cp:lastModifiedBy>Ермолинская Оксана Валентиновна</cp:lastModifiedBy>
  <cp:revision>1883</cp:revision>
  <cp:lastPrinted>2025-08-26T09:49:45Z</cp:lastPrinted>
  <dcterms:created xsi:type="dcterms:W3CDTF">2018-02-26T10:08:29Z</dcterms:created>
  <dcterms:modified xsi:type="dcterms:W3CDTF">2025-09-08T12:27:20Z</dcterms:modified>
</cp:coreProperties>
</file>